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121"/>
  </p:notesMasterIdLst>
  <p:sldIdLst>
    <p:sldId id="463" r:id="rId2"/>
    <p:sldId id="958" r:id="rId3"/>
    <p:sldId id="737" r:id="rId4"/>
    <p:sldId id="747" r:id="rId5"/>
    <p:sldId id="942" r:id="rId6"/>
    <p:sldId id="896" r:id="rId7"/>
    <p:sldId id="943" r:id="rId8"/>
    <p:sldId id="944" r:id="rId9"/>
    <p:sldId id="945" r:id="rId10"/>
    <p:sldId id="946" r:id="rId11"/>
    <p:sldId id="947" r:id="rId12"/>
    <p:sldId id="949" r:id="rId13"/>
    <p:sldId id="952" r:id="rId14"/>
    <p:sldId id="953" r:id="rId15"/>
    <p:sldId id="954" r:id="rId16"/>
    <p:sldId id="955" r:id="rId17"/>
    <p:sldId id="956" r:id="rId18"/>
    <p:sldId id="959" r:id="rId19"/>
    <p:sldId id="957" r:id="rId20"/>
    <p:sldId id="951" r:id="rId21"/>
    <p:sldId id="748" r:id="rId22"/>
    <p:sldId id="749" r:id="rId23"/>
    <p:sldId id="907" r:id="rId24"/>
    <p:sldId id="908" r:id="rId25"/>
    <p:sldId id="909" r:id="rId26"/>
    <p:sldId id="895" r:id="rId27"/>
    <p:sldId id="898" r:id="rId28"/>
    <p:sldId id="987" r:id="rId29"/>
    <p:sldId id="897" r:id="rId30"/>
    <p:sldId id="985" r:id="rId31"/>
    <p:sldId id="986" r:id="rId32"/>
    <p:sldId id="750" r:id="rId33"/>
    <p:sldId id="760" r:id="rId34"/>
    <p:sldId id="761" r:id="rId35"/>
    <p:sldId id="762" r:id="rId36"/>
    <p:sldId id="855" r:id="rId37"/>
    <p:sldId id="856" r:id="rId38"/>
    <p:sldId id="857" r:id="rId39"/>
    <p:sldId id="858" r:id="rId40"/>
    <p:sldId id="859" r:id="rId41"/>
    <p:sldId id="860" r:id="rId42"/>
    <p:sldId id="861" r:id="rId43"/>
    <p:sldId id="862" r:id="rId44"/>
    <p:sldId id="863" r:id="rId45"/>
    <p:sldId id="864" r:id="rId46"/>
    <p:sldId id="920" r:id="rId47"/>
    <p:sldId id="919" r:id="rId48"/>
    <p:sldId id="922" r:id="rId49"/>
    <p:sldId id="923" r:id="rId50"/>
    <p:sldId id="921" r:id="rId51"/>
    <p:sldId id="930" r:id="rId52"/>
    <p:sldId id="939" r:id="rId53"/>
    <p:sldId id="940" r:id="rId54"/>
    <p:sldId id="962" r:id="rId55"/>
    <p:sldId id="929" r:id="rId56"/>
    <p:sldId id="931" r:id="rId57"/>
    <p:sldId id="932" r:id="rId58"/>
    <p:sldId id="933" r:id="rId59"/>
    <p:sldId id="934" r:id="rId60"/>
    <p:sldId id="935" r:id="rId61"/>
    <p:sldId id="936" r:id="rId62"/>
    <p:sldId id="937" r:id="rId63"/>
    <p:sldId id="938" r:id="rId64"/>
    <p:sldId id="899" r:id="rId65"/>
    <p:sldId id="900" r:id="rId66"/>
    <p:sldId id="901" r:id="rId67"/>
    <p:sldId id="961" r:id="rId68"/>
    <p:sldId id="960" r:id="rId69"/>
    <p:sldId id="902" r:id="rId70"/>
    <p:sldId id="906" r:id="rId71"/>
    <p:sldId id="903" r:id="rId72"/>
    <p:sldId id="904" r:id="rId73"/>
    <p:sldId id="865" r:id="rId74"/>
    <p:sldId id="763" r:id="rId75"/>
    <p:sldId id="764" r:id="rId76"/>
    <p:sldId id="765" r:id="rId77"/>
    <p:sldId id="766" r:id="rId78"/>
    <p:sldId id="767" r:id="rId79"/>
    <p:sldId id="768" r:id="rId80"/>
    <p:sldId id="769" r:id="rId81"/>
    <p:sldId id="770" r:id="rId82"/>
    <p:sldId id="771" r:id="rId83"/>
    <p:sldId id="772" r:id="rId84"/>
    <p:sldId id="773" r:id="rId85"/>
    <p:sldId id="774" r:id="rId86"/>
    <p:sldId id="775" r:id="rId87"/>
    <p:sldId id="776" r:id="rId88"/>
    <p:sldId id="910" r:id="rId89"/>
    <p:sldId id="911" r:id="rId90"/>
    <p:sldId id="912" r:id="rId91"/>
    <p:sldId id="913" r:id="rId92"/>
    <p:sldId id="914" r:id="rId93"/>
    <p:sldId id="915" r:id="rId94"/>
    <p:sldId id="916" r:id="rId95"/>
    <p:sldId id="917" r:id="rId96"/>
    <p:sldId id="918" r:id="rId97"/>
    <p:sldId id="963" r:id="rId98"/>
    <p:sldId id="964" r:id="rId99"/>
    <p:sldId id="969" r:id="rId100"/>
    <p:sldId id="965" r:id="rId101"/>
    <p:sldId id="966" r:id="rId102"/>
    <p:sldId id="968" r:id="rId103"/>
    <p:sldId id="967" r:id="rId104"/>
    <p:sldId id="970" r:id="rId105"/>
    <p:sldId id="971" r:id="rId106"/>
    <p:sldId id="974" r:id="rId107"/>
    <p:sldId id="972" r:id="rId108"/>
    <p:sldId id="973" r:id="rId109"/>
    <p:sldId id="975" r:id="rId110"/>
    <p:sldId id="976" r:id="rId111"/>
    <p:sldId id="977" r:id="rId112"/>
    <p:sldId id="978" r:id="rId113"/>
    <p:sldId id="979" r:id="rId114"/>
    <p:sldId id="980" r:id="rId115"/>
    <p:sldId id="981" r:id="rId116"/>
    <p:sldId id="982" r:id="rId117"/>
    <p:sldId id="983" r:id="rId118"/>
    <p:sldId id="984" r:id="rId119"/>
    <p:sldId id="736" r:id="rId12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57" autoAdjust="0"/>
  </p:normalViewPr>
  <p:slideViewPr>
    <p:cSldViewPr snapToGrid="0">
      <p:cViewPr varScale="1">
        <p:scale>
          <a:sx n="82" d="100"/>
          <a:sy n="82" d="100"/>
        </p:scale>
        <p:origin x="126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resource" TargetMode="External"/><Relationship Id="rId2" Type="http://schemas.openxmlformats.org/officeDocument/2006/relationships/hyperlink" Target="https://en.wikipedia.org/wiki/Information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Hyperlink" TargetMode="External"/><Relationship Id="rId4" Type="http://schemas.openxmlformats.org/officeDocument/2006/relationships/hyperlink" Target="https://en.wikipedia.org/wiki/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-based_programming" TargetMode="External"/><Relationship Id="rId2" Type="http://schemas.openxmlformats.org/officeDocument/2006/relationships/hyperlink" Target="https://en.wikipedia.org/wiki/High-level_programming_langu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ependency_(computer_science)" TargetMode="External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Object-oriented_programm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rl.kr/trlua3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9.13 ~ 9.24 (10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8" y="375803"/>
            <a:ext cx="6800850" cy="58864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9829" y="617913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Global growth trend of data volume, 2006-2020 (based on ''The digital universe in 2020: big data, bigger digital shadows, and biggest growth in the far east'') </a:t>
            </a:r>
            <a:endParaRPr lang="en-US" altLang="ko-KR" b="1" i="0" dirty="0">
              <a:solidFill>
                <a:srgbClr val="00206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510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605D1-ECEC-4CBF-969C-348CC564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7127D-12AC-4017-BEEA-CDC750D42E35}"/>
              </a:ext>
            </a:extLst>
          </p:cNvPr>
          <p:cNvSpPr txBox="1"/>
          <p:nvPr/>
        </p:nvSpPr>
        <p:spPr>
          <a:xfrm>
            <a:off x="1144988" y="1693628"/>
            <a:ext cx="68804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변수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입력변수 타입 </a:t>
            </a:r>
            <a:r>
              <a:rPr lang="en-US" altLang="ko-KR" dirty="0"/>
              <a:t>/ </a:t>
            </a:r>
            <a:r>
              <a:rPr lang="ko-KR" altLang="en-US" dirty="0"/>
              <a:t>목표변수의 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모델 선택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변수의 개수</a:t>
            </a:r>
            <a:r>
              <a:rPr lang="en-US" altLang="ko-KR" dirty="0"/>
              <a:t>(1</a:t>
            </a:r>
            <a:r>
              <a:rPr lang="ko-KR" altLang="en-US" dirty="0"/>
              <a:t>개면</a:t>
            </a:r>
            <a:r>
              <a:rPr lang="en-US" altLang="ko-KR" dirty="0"/>
              <a:t>: Univariate, 2</a:t>
            </a:r>
            <a:r>
              <a:rPr lang="ko-KR" altLang="en-US" dirty="0"/>
              <a:t>개이상이면</a:t>
            </a:r>
            <a:r>
              <a:rPr lang="en-US" altLang="ko-KR" dirty="0"/>
              <a:t>: Multivariate)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모델의 </a:t>
            </a:r>
            <a:r>
              <a:rPr lang="en-US" altLang="ko-KR" dirty="0"/>
              <a:t>Algorithm</a:t>
            </a:r>
            <a:r>
              <a:rPr lang="ko-KR" altLang="en-US" dirty="0"/>
              <a:t>에 따라 </a:t>
            </a:r>
            <a:r>
              <a:rPr lang="en-US" altLang="ko-KR" dirty="0"/>
              <a:t>: </a:t>
            </a:r>
            <a:r>
              <a:rPr lang="ko-KR" altLang="en-US" dirty="0"/>
              <a:t>선형 모델 또는 비선형 모델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모델 평가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Regression: MAE, MSE</a:t>
            </a:r>
          </a:p>
          <a:p>
            <a:r>
              <a:rPr lang="en-US" altLang="ko-KR" dirty="0"/>
              <a:t>	- Classification: Recall, Precision, F1-score, Confusion </a:t>
            </a:r>
            <a:r>
              <a:rPr lang="en-US" altLang="ko-KR" dirty="0" err="1"/>
              <a:t>Matrx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550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13CD2-FA8E-4F1E-802E-F3B59407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4DA29-8513-4B1F-8F7D-CBDC33B2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3" t="29055" r="14289" b="45274"/>
          <a:stretch/>
        </p:blipFill>
        <p:spPr>
          <a:xfrm>
            <a:off x="841485" y="1828801"/>
            <a:ext cx="10519242" cy="345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5A320-F6B1-4109-AC5A-17CB075D78C4}"/>
              </a:ext>
            </a:extLst>
          </p:cNvPr>
          <p:cNvSpPr txBox="1"/>
          <p:nvPr/>
        </p:nvSpPr>
        <p:spPr>
          <a:xfrm>
            <a:off x="4271750" y="928047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K-Fold </a:t>
            </a:r>
            <a:r>
              <a:rPr lang="ko-KR" altLang="en-US" sz="2800" b="1" dirty="0">
                <a:latin typeface="+mn-ea"/>
              </a:rPr>
              <a:t>교차 검증</a:t>
            </a:r>
          </a:p>
        </p:txBody>
      </p:sp>
    </p:spTree>
    <p:extLst>
      <p:ext uri="{BB962C8B-B14F-4D97-AF65-F5344CB8AC3E}">
        <p14:creationId xmlns:p14="http://schemas.microsoft.com/office/powerpoint/2010/main" val="1618530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10053D-4BC8-4444-95AC-798E233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4B3D8-E34E-4D86-99D5-33923F7F3632}"/>
              </a:ext>
            </a:extLst>
          </p:cNvPr>
          <p:cNvSpPr txBox="1"/>
          <p:nvPr/>
        </p:nvSpPr>
        <p:spPr>
          <a:xfrm>
            <a:off x="2752725" y="1371600"/>
            <a:ext cx="615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나는 </a:t>
            </a:r>
            <a:r>
              <a:rPr lang="en-US" altLang="ko-KR" sz="3600" dirty="0"/>
              <a:t>OOO </a:t>
            </a:r>
            <a:r>
              <a:rPr lang="ko-KR" altLang="en-US" sz="3600" dirty="0"/>
              <a:t>타고 </a:t>
            </a:r>
            <a:r>
              <a:rPr lang="en-US" altLang="ko-KR" sz="3600" dirty="0"/>
              <a:t>XXX </a:t>
            </a:r>
            <a:r>
              <a:rPr lang="ko-KR" altLang="en-US" sz="3600" dirty="0"/>
              <a:t>로 갑니다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99BE-CDA9-408B-B454-D32A5160D521}"/>
              </a:ext>
            </a:extLst>
          </p:cNvPr>
          <p:cNvSpPr txBox="1"/>
          <p:nvPr/>
        </p:nvSpPr>
        <p:spPr>
          <a:xfrm>
            <a:off x="2009775" y="3429000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자전거    </a:t>
            </a:r>
            <a:r>
              <a:rPr lang="en-US" altLang="ko-KR" dirty="0"/>
              <a:t>XXX -&gt; </a:t>
            </a:r>
            <a:r>
              <a:rPr lang="ko-KR" altLang="en-US" dirty="0"/>
              <a:t>학교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39DE-CD26-4953-BFF0-1E3DB67570BC}"/>
              </a:ext>
            </a:extLst>
          </p:cNvPr>
          <p:cNvSpPr txBox="1"/>
          <p:nvPr/>
        </p:nvSpPr>
        <p:spPr>
          <a:xfrm>
            <a:off x="2009775" y="4075331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택시    </a:t>
            </a:r>
            <a:r>
              <a:rPr lang="en-US" altLang="ko-KR" dirty="0"/>
              <a:t>XXX -&gt; </a:t>
            </a:r>
            <a:r>
              <a:rPr lang="ko-KR" altLang="en-US" dirty="0"/>
              <a:t>회사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947EF-50F0-4FC8-8CCB-F471DE031179}"/>
              </a:ext>
            </a:extLst>
          </p:cNvPr>
          <p:cNvSpPr txBox="1"/>
          <p:nvPr/>
        </p:nvSpPr>
        <p:spPr>
          <a:xfrm>
            <a:off x="2010534" y="4831914"/>
            <a:ext cx="642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 지하철 택시 </a:t>
            </a:r>
            <a:r>
              <a:rPr lang="ko-KR" altLang="en-US" dirty="0" err="1"/>
              <a:t>따릉이</a:t>
            </a:r>
            <a:r>
              <a:rPr lang="ko-KR" altLang="en-US" dirty="0"/>
              <a:t> </a:t>
            </a:r>
            <a:r>
              <a:rPr lang="ko-KR" altLang="en-US" dirty="0" err="1"/>
              <a:t>킥보드</a:t>
            </a:r>
            <a:r>
              <a:rPr lang="ko-KR" altLang="en-US" dirty="0"/>
              <a:t>  </a:t>
            </a:r>
            <a:r>
              <a:rPr lang="ko-KR" altLang="en-US" dirty="0" err="1"/>
              <a:t>로케트</a:t>
            </a:r>
            <a:r>
              <a:rPr lang="ko-KR" altLang="en-US" dirty="0"/>
              <a:t> 우주선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0.00000000001      P:  SUM=1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AD664-DF08-4E9C-963C-D334E6C87872}"/>
              </a:ext>
            </a:extLst>
          </p:cNvPr>
          <p:cNvSpPr txBox="1"/>
          <p:nvPr/>
        </p:nvSpPr>
        <p:spPr>
          <a:xfrm>
            <a:off x="2010534" y="5746314"/>
            <a:ext cx="689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  학교      학원    회사    극장        화성        달나라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0.000000000000001      P:  SUM=1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39FD5-C94E-42DC-9411-ADA54DDF9A68}"/>
              </a:ext>
            </a:extLst>
          </p:cNvPr>
          <p:cNvSpPr txBox="1"/>
          <p:nvPr/>
        </p:nvSpPr>
        <p:spPr>
          <a:xfrm>
            <a:off x="4045961" y="2195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9A567-D051-47F4-8EC8-2CFAC9292951}"/>
              </a:ext>
            </a:extLst>
          </p:cNvPr>
          <p:cNvSpPr txBox="1"/>
          <p:nvPr/>
        </p:nvSpPr>
        <p:spPr>
          <a:xfrm>
            <a:off x="6096000" y="2186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08755-07F0-4550-BD09-A0755FE647A7}"/>
              </a:ext>
            </a:extLst>
          </p:cNvPr>
          <p:cNvSpPr txBox="1"/>
          <p:nvPr/>
        </p:nvSpPr>
        <p:spPr>
          <a:xfrm>
            <a:off x="7353300" y="237074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버스</a:t>
            </a:r>
            <a:r>
              <a:rPr lang="en-US" altLang="ko-KR" dirty="0"/>
              <a:t>-&gt;</a:t>
            </a:r>
            <a:r>
              <a:rPr lang="ko-KR" altLang="en-US" dirty="0"/>
              <a:t>집 </a:t>
            </a:r>
            <a:r>
              <a:rPr lang="en-US" altLang="ko-KR" dirty="0"/>
              <a:t>= 0.25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2AEF-B1FA-412D-A80E-036BC83D3731}"/>
              </a:ext>
            </a:extLst>
          </p:cNvPr>
          <p:cNvSpPr txBox="1"/>
          <p:nvPr/>
        </p:nvSpPr>
        <p:spPr>
          <a:xfrm>
            <a:off x="4114800" y="27235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로케트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1D91C-6401-4A0C-82FA-A18F3F4EA6BC}"/>
              </a:ext>
            </a:extLst>
          </p:cNvPr>
          <p:cNvSpPr txBox="1"/>
          <p:nvPr/>
        </p:nvSpPr>
        <p:spPr>
          <a:xfrm flipH="1">
            <a:off x="6054298" y="2740075"/>
            <a:ext cx="76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59C8C-5F34-4B2F-BE31-9A2EA743D88C}"/>
              </a:ext>
            </a:extLst>
          </p:cNvPr>
          <p:cNvSpPr txBox="1"/>
          <p:nvPr/>
        </p:nvSpPr>
        <p:spPr>
          <a:xfrm>
            <a:off x="7353300" y="2895214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 = 10**(-10000)</a:t>
            </a:r>
          </a:p>
          <a:p>
            <a:endParaRPr lang="en-US" altLang="ko-KR" dirty="0"/>
          </a:p>
          <a:p>
            <a:r>
              <a:rPr lang="en-US" altLang="ko-KR" dirty="0"/>
              <a:t>10**(-100)  -&gt; -100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82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07D7EA-BF59-4B6A-BE1D-E88F119D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1876E-F0FF-4166-AEAC-72AA31E9DF38}"/>
              </a:ext>
            </a:extLst>
          </p:cNvPr>
          <p:cNvSpPr txBox="1"/>
          <p:nvPr/>
        </p:nvSpPr>
        <p:spPr>
          <a:xfrm>
            <a:off x="1924049" y="616654"/>
            <a:ext cx="77057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Log100 = 2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 100 = 3</a:t>
            </a: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10**2 x 10**3 = 10**5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Log100 + log 1000 = log 100000</a:t>
            </a:r>
          </a:p>
        </p:txBody>
      </p:sp>
    </p:spTree>
    <p:extLst>
      <p:ext uri="{BB962C8B-B14F-4D97-AF65-F5344CB8AC3E}">
        <p14:creationId xmlns:p14="http://schemas.microsoft.com/office/powerpoint/2010/main" val="2805361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19409-9C77-42CA-A2A2-449FB399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DC75B-9329-4346-85E0-206A009F6B76}"/>
              </a:ext>
            </a:extLst>
          </p:cNvPr>
          <p:cNvSpPr txBox="1"/>
          <p:nvPr/>
        </p:nvSpPr>
        <p:spPr>
          <a:xfrm flipH="1">
            <a:off x="4573329" y="2875002"/>
            <a:ext cx="3887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C A R T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7234523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2C333-F93F-445E-A1E5-7BFA1703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C3B16-9719-4D92-A89E-69C4CF5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00" y="2106894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E051F-A467-4A17-959C-F13CA1E337CC}"/>
              </a:ext>
            </a:extLst>
          </p:cNvPr>
          <p:cNvSpPr txBox="1"/>
          <p:nvPr/>
        </p:nvSpPr>
        <p:spPr>
          <a:xfrm>
            <a:off x="4195511" y="701336"/>
            <a:ext cx="380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</a:rPr>
              <a:t>XGB Regressor</a:t>
            </a:r>
            <a:endParaRPr lang="ko-KR" altLang="en-US" sz="4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282D5-1C0D-4DA0-A5F0-FF8D9EFFB811}"/>
              </a:ext>
            </a:extLst>
          </p:cNvPr>
          <p:cNvSpPr txBox="1"/>
          <p:nvPr/>
        </p:nvSpPr>
        <p:spPr>
          <a:xfrm>
            <a:off x="8617527" y="605457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 features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8189-1F0F-4BCD-98FC-A7479B3E3DCB}"/>
              </a:ext>
            </a:extLst>
          </p:cNvPr>
          <p:cNvSpPr txBox="1"/>
          <p:nvPr/>
        </p:nvSpPr>
        <p:spPr>
          <a:xfrm>
            <a:off x="2138308" y="6088317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 features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5AAEE4-A2D7-46AF-8839-58CA0EC23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58" y="2106894"/>
            <a:ext cx="4573042" cy="3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2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60826-0716-4A4A-8939-CB70F43C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D7E68-E0EB-4156-805E-E092CAE6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85" y="444732"/>
            <a:ext cx="8287247" cy="59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8753B-B7F9-48A7-A674-0B5F6AB2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C947-6A62-42F7-9856-A65329C5EF2A}"/>
              </a:ext>
            </a:extLst>
          </p:cNvPr>
          <p:cNvSpPr txBox="1"/>
          <p:nvPr/>
        </p:nvSpPr>
        <p:spPr>
          <a:xfrm>
            <a:off x="3835153" y="159798"/>
            <a:ext cx="3821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2060"/>
                </a:solidFill>
                <a:latin typeface="+mn-ea"/>
              </a:rPr>
              <a:t>LightGBM</a:t>
            </a:r>
            <a:endParaRPr lang="ko-KR" altLang="en-US" sz="60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65C56-04CE-43EB-8E71-3F6D513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3" y="1544715"/>
            <a:ext cx="5101091" cy="4173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A268B-04EE-48FF-837E-220213A6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48" y="1544715"/>
            <a:ext cx="5101091" cy="41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12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4C4B7-009C-45D3-8269-3012BEAE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92A20F-FFE9-4BC7-BCE3-12F181726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3" y="1777752"/>
            <a:ext cx="5399028" cy="34267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78A40F-57A9-456B-8F1E-44B3C22E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59" y="1725439"/>
            <a:ext cx="5424136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8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3BA3F-0296-4791-A236-56E04734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70C5D-D0CF-4F41-BFD3-5A043A5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" y="1438183"/>
            <a:ext cx="5240784" cy="4287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399363-015D-4A13-985E-302A9AC9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8176"/>
            <a:ext cx="5525762" cy="45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628" y="2732689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Machine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73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0A7CB-90B8-4ED2-AA75-58C8BDF3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C5B19-CAD0-48C5-9035-73E6C8B716E6}"/>
              </a:ext>
            </a:extLst>
          </p:cNvPr>
          <p:cNvSpPr txBox="1"/>
          <p:nvPr/>
        </p:nvSpPr>
        <p:spPr>
          <a:xfrm>
            <a:off x="497151" y="3013501"/>
            <a:ext cx="3785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24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B8A1D-9CE9-46DF-B688-C50543F30812}"/>
              </a:ext>
            </a:extLst>
          </p:cNvPr>
          <p:cNvSpPr txBox="1"/>
          <p:nvPr/>
        </p:nvSpPr>
        <p:spPr>
          <a:xfrm>
            <a:off x="4128117" y="47406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PCA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79F32-0BC1-47BD-9A57-C24106473010}"/>
              </a:ext>
            </a:extLst>
          </p:cNvPr>
          <p:cNvSpPr txBox="1"/>
          <p:nvPr/>
        </p:nvSpPr>
        <p:spPr>
          <a:xfrm>
            <a:off x="4928588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8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0D620-6CDD-4C7E-A35A-925052C687AF}"/>
              </a:ext>
            </a:extLst>
          </p:cNvPr>
          <p:cNvSpPr txBox="1"/>
          <p:nvPr/>
        </p:nvSpPr>
        <p:spPr>
          <a:xfrm>
            <a:off x="8880631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5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5EE0B-079A-4C49-9F43-1690DD377A4E}"/>
              </a:ext>
            </a:extLst>
          </p:cNvPr>
          <p:cNvSpPr txBox="1"/>
          <p:nvPr/>
        </p:nvSpPr>
        <p:spPr>
          <a:xfrm>
            <a:off x="6533965" y="4668948"/>
            <a:ext cx="521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Model Dependency Featuring</a:t>
            </a:r>
            <a:endParaRPr lang="ko-KR" altLang="en-US" sz="32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8235BC-2EB0-4C12-A07C-1542D7D31342}"/>
              </a:ext>
            </a:extLst>
          </p:cNvPr>
          <p:cNvSpPr/>
          <p:nvPr/>
        </p:nvSpPr>
        <p:spPr>
          <a:xfrm>
            <a:off x="4282162" y="33380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9BE711E-55CE-462E-A9AA-ABA4FA51A89C}"/>
              </a:ext>
            </a:extLst>
          </p:cNvPr>
          <p:cNvSpPr/>
          <p:nvPr/>
        </p:nvSpPr>
        <p:spPr>
          <a:xfrm>
            <a:off x="8387369" y="33651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495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54998C-0866-4E5B-A989-E13C0A94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CF8C-22D4-4943-8068-FD16DE2E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1724632"/>
            <a:ext cx="4573042" cy="3887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628B5E-391D-4A26-A6A6-3D0185AA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00" y="1724632"/>
            <a:ext cx="4393053" cy="35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37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57CE25-55D0-4FC2-BE5F-6FF674D4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D16EF-E354-4758-9D14-8CCB1877059B}"/>
              </a:ext>
            </a:extLst>
          </p:cNvPr>
          <p:cNvSpPr txBox="1"/>
          <p:nvPr/>
        </p:nvSpPr>
        <p:spPr>
          <a:xfrm>
            <a:off x="1475441" y="1331650"/>
            <a:ext cx="96837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Linear Regression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2060"/>
                </a:solidFill>
              </a:rPr>
              <a:t>Y = alpha + a0*X0 + a1*X1 …. + a23*X23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L1(MAE) Norm -&gt; loss matric -&gt; Lasso regression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L2(MSE) Norm -&gt; loss matric -&gt; Ridge regression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Y(weight) = 0.1 + 0.38X(Height)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22557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7CAFAA-D9DC-4586-816A-E87F1B1B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72003-8B79-4919-97CA-22441425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" y="1524000"/>
            <a:ext cx="5274043" cy="431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87200-AF8E-40B1-B57D-FE9A700299F0}"/>
              </a:ext>
            </a:extLst>
          </p:cNvPr>
          <p:cNvSpPr txBox="1"/>
          <p:nvPr/>
        </p:nvSpPr>
        <p:spPr>
          <a:xfrm>
            <a:off x="4685211" y="82731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67372-37F0-488E-9DC5-1979150C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2121723"/>
            <a:ext cx="5004827" cy="30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5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23D1D7-B363-45A4-9AAF-0CD6C37A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9C3E9F-2306-4311-9D0A-9E140E5EA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7" y="1706880"/>
            <a:ext cx="4747158" cy="3884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4C84E-558F-48FC-9F31-E485EDBD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95" y="1883196"/>
            <a:ext cx="5792520" cy="3531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9BEE-7490-4D3F-92F2-A7AE18E43FCF}"/>
              </a:ext>
            </a:extLst>
          </p:cNvPr>
          <p:cNvSpPr txBox="1"/>
          <p:nvPr/>
        </p:nvSpPr>
        <p:spPr>
          <a:xfrm>
            <a:off x="4685211" y="82731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 제외</a:t>
            </a:r>
          </a:p>
        </p:txBody>
      </p:sp>
    </p:spTree>
    <p:extLst>
      <p:ext uri="{BB962C8B-B14F-4D97-AF65-F5344CB8AC3E}">
        <p14:creationId xmlns:p14="http://schemas.microsoft.com/office/powerpoint/2010/main" val="17089471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E7CB6A-0FA2-4ED6-9C21-24890564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1A828-266B-41A6-BFB3-88E60A61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2" y="2050853"/>
            <a:ext cx="4864240" cy="397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FB05B-F873-4FE8-9BDC-FF249D5AD82E}"/>
              </a:ext>
            </a:extLst>
          </p:cNvPr>
          <p:cNvSpPr txBox="1"/>
          <p:nvPr/>
        </p:nvSpPr>
        <p:spPr>
          <a:xfrm>
            <a:off x="4685211" y="82731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PCA + </a:t>
            </a:r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337D6-06D2-4589-A70F-D887DA19D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07" y="2116143"/>
            <a:ext cx="543683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48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51A9E5-88F7-4405-85A2-C73A0B27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C487B-6E84-4668-837C-EF94E55D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19" y="0"/>
            <a:ext cx="7628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355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1D766-FBAA-453D-BA8A-FBE86C7F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F1504E-C162-4261-8261-F71176C2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0" y="2103765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87F28-9911-499B-B553-BF4765A5932D}"/>
              </a:ext>
            </a:extLst>
          </p:cNvPr>
          <p:cNvSpPr txBox="1"/>
          <p:nvPr/>
        </p:nvSpPr>
        <p:spPr>
          <a:xfrm>
            <a:off x="3915024" y="722811"/>
            <a:ext cx="405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PCA-mutate by XGB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46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A60A08-DFD4-4235-AE4F-5D39AF99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F603-2E77-4B37-80AF-5F56859344F1}"/>
              </a:ext>
            </a:extLst>
          </p:cNvPr>
          <p:cNvSpPr txBox="1"/>
          <p:nvPr/>
        </p:nvSpPr>
        <p:spPr>
          <a:xfrm>
            <a:off x="3222172" y="797510"/>
            <a:ext cx="30444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Y =  2 + 3*X</a:t>
            </a:r>
          </a:p>
          <a:p>
            <a:endParaRPr lang="en-US" altLang="ko-KR" sz="4800" dirty="0"/>
          </a:p>
          <a:p>
            <a:r>
              <a:rPr lang="en-US" altLang="ko-KR" sz="4800" dirty="0"/>
              <a:t>X: height</a:t>
            </a:r>
          </a:p>
          <a:p>
            <a:r>
              <a:rPr lang="en-US" altLang="ko-KR" sz="4800" dirty="0"/>
              <a:t>Y: weight </a:t>
            </a:r>
          </a:p>
          <a:p>
            <a:endParaRPr lang="en-US" altLang="ko-KR" sz="4800" dirty="0"/>
          </a:p>
          <a:p>
            <a:r>
              <a:rPr lang="en-US" altLang="ko-KR" sz="4800" dirty="0"/>
              <a:t>Co: weight</a:t>
            </a:r>
          </a:p>
          <a:p>
            <a:r>
              <a:rPr lang="en-US" altLang="ko-KR" sz="4800" dirty="0"/>
              <a:t>Alpha: Bias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61366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la_autopi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9" y="198782"/>
            <a:ext cx="7991682" cy="59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64910" y="2816423"/>
            <a:ext cx="4990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Software</a:t>
            </a:r>
            <a:r>
              <a:rPr lang="ko-KR" altLang="en-US" sz="6600" b="1" dirty="0">
                <a:solidFill>
                  <a:srgbClr val="002060"/>
                </a:solidFill>
                <a:latin typeface="+mn-ea"/>
              </a:rPr>
              <a:t>란</a:t>
            </a:r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?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4910" y="5586481"/>
            <a:ext cx="4862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https://en.wikipedia.org/wiki/John_Tukey</a:t>
            </a:r>
          </a:p>
        </p:txBody>
      </p:sp>
    </p:spTree>
    <p:extLst>
      <p:ext uri="{BB962C8B-B14F-4D97-AF65-F5344CB8AC3E}">
        <p14:creationId xmlns:p14="http://schemas.microsoft.com/office/powerpoint/2010/main" val="41521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4099" y="2401315"/>
            <a:ext cx="7140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World Wide Web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22451" y="4679762"/>
            <a:ext cx="8888199" cy="1247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system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Uniform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Locators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such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as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n-ea"/>
                <a:cs typeface="Courier New" panose="02070309020205020404" pitchFamily="49" charset="0"/>
              </a:rPr>
              <a:t>https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://example.com/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which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may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interlinked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5" tooltip="Hyperlink"/>
              </a:rPr>
              <a:t>hyperlinks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accessible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6"/>
              </a:rPr>
              <a:t>Internet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9" y="0"/>
            <a:ext cx="1130775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8861" y="5987018"/>
            <a:ext cx="1155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https://1995blog.com/2020/08/07/memorable-moment-in-an-exceptional-year-the-netscape-ipo-of-1995/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526" t="13550" r="16754" b="-402"/>
          <a:stretch/>
        </p:blipFill>
        <p:spPr>
          <a:xfrm>
            <a:off x="1925052" y="445993"/>
            <a:ext cx="78076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527665"/>
            <a:ext cx="12835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Object-oriented programming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2991" y="5191309"/>
            <a:ext cx="8149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https://en.wikipedia.org/wiki/Object-oriented_programming</a:t>
            </a:r>
          </a:p>
        </p:txBody>
      </p:sp>
    </p:spTree>
    <p:extLst>
      <p:ext uri="{BB962C8B-B14F-4D97-AF65-F5344CB8AC3E}">
        <p14:creationId xmlns:p14="http://schemas.microsoft.com/office/powerpoint/2010/main" val="11317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26E581-9AED-4BFE-97A8-C625F696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7B947-35DE-464D-B145-5F5E1CFFF4C2}"/>
              </a:ext>
            </a:extLst>
          </p:cNvPr>
          <p:cNvSpPr txBox="1"/>
          <p:nvPr/>
        </p:nvSpPr>
        <p:spPr>
          <a:xfrm>
            <a:off x="3000652" y="1367161"/>
            <a:ext cx="58591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Df</a:t>
            </a:r>
            <a:r>
              <a:rPr lang="ko-KR" altLang="en-US" sz="4000" dirty="0"/>
              <a:t> </a:t>
            </a:r>
            <a:r>
              <a:rPr lang="en-US" altLang="ko-KR" sz="4000" dirty="0"/>
              <a:t>=</a:t>
            </a:r>
            <a:r>
              <a:rPr lang="ko-KR" altLang="en-US" sz="4000" dirty="0"/>
              <a:t> </a:t>
            </a:r>
            <a:r>
              <a:rPr lang="en-US" altLang="ko-KR" sz="4000" dirty="0" err="1"/>
              <a:t>pd.DataFrame</a:t>
            </a:r>
            <a:r>
              <a:rPr lang="en-US" altLang="ko-KR" sz="4000" dirty="0"/>
              <a:t>(“excel”)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df[“math”].mean( 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Df[“math”].max()</a:t>
            </a:r>
          </a:p>
          <a:p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368A-462D-43F7-BDF2-9FEBEC5C4685}"/>
              </a:ext>
            </a:extLst>
          </p:cNvPr>
          <p:cNvSpPr txBox="1"/>
          <p:nvPr/>
        </p:nvSpPr>
        <p:spPr>
          <a:xfrm>
            <a:off x="3568823" y="4172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62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19200" y="3801525"/>
            <a:ext cx="98939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2122"/>
                </a:solidFill>
                <a:latin typeface="+mn-ea"/>
              </a:rPr>
              <a:t>Java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is a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2" tooltip="High-level programming language"/>
              </a:rPr>
              <a:t>high-level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3" tooltip="Class-based programming"/>
              </a:rPr>
              <a:t>class-based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4" tooltip="Object-oriented programming"/>
              </a:rPr>
              <a:t>object-oriented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5" tooltip="Programming language"/>
              </a:rPr>
              <a:t>programming language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that is designed to have as few implementation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6" tooltip="Dependency (computer science)"/>
              </a:rPr>
              <a:t>dependencies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as possible.</a:t>
            </a:r>
          </a:p>
          <a:p>
            <a:endParaRPr lang="en-US" altLang="ko-KR" sz="2800" dirty="0">
              <a:solidFill>
                <a:srgbClr val="202122"/>
              </a:solidFill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https://en.wikipedia.org/wiki/Java_(programming_language)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6390" y="1861673"/>
            <a:ext cx="18983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Java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892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63D7A-DA20-4777-A6B4-C04C765D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C309-ED07-4A17-8931-706F78F9158B}"/>
              </a:ext>
            </a:extLst>
          </p:cNvPr>
          <p:cNvSpPr txBox="1"/>
          <p:nvPr/>
        </p:nvSpPr>
        <p:spPr>
          <a:xfrm>
            <a:off x="2665521" y="1497653"/>
            <a:ext cx="60945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 err="1"/>
              <a:t>Github</a:t>
            </a:r>
            <a:r>
              <a:rPr lang="en-US" altLang="ko-KR" sz="4400" dirty="0"/>
              <a:t> </a:t>
            </a:r>
          </a:p>
          <a:p>
            <a:r>
              <a:rPr lang="ko-KR" altLang="en-US" sz="4400" dirty="0">
                <a:hlinkClick r:id="rId2"/>
              </a:rPr>
              <a:t>https://url.kr/trlua3</a:t>
            </a:r>
            <a:endParaRPr lang="en-US" altLang="ko-KR" sz="4400" dirty="0"/>
          </a:p>
          <a:p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일정표</a:t>
            </a:r>
            <a:endParaRPr lang="en-US" altLang="ko-KR" sz="4400" dirty="0"/>
          </a:p>
          <a:p>
            <a:r>
              <a:rPr lang="en-US" altLang="ko-KR" sz="4400" dirty="0"/>
              <a:t>https://url.kr/trlua3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600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36657" y="2780671"/>
            <a:ext cx="456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Why Python?</a:t>
            </a:r>
            <a:endParaRPr lang="ko-KR" altLang="en-US" sz="54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860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513508" y="2046514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826D16-4A78-46C7-A677-43244136F469}"/>
              </a:ext>
            </a:extLst>
          </p:cNvPr>
          <p:cNvCxnSpPr/>
          <p:nvPr/>
        </p:nvCxnSpPr>
        <p:spPr>
          <a:xfrm flipV="1">
            <a:off x="9677400" y="1362075"/>
            <a:ext cx="0" cy="206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EB05340-EA17-4ACB-8A4F-DE08B25FAAD8}"/>
              </a:ext>
            </a:extLst>
          </p:cNvPr>
          <p:cNvCxnSpPr/>
          <p:nvPr/>
        </p:nvCxnSpPr>
        <p:spPr>
          <a:xfrm>
            <a:off x="9677400" y="3848100"/>
            <a:ext cx="0" cy="183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9408A9-2BFC-4C6E-832C-F9CD0072538D}"/>
              </a:ext>
            </a:extLst>
          </p:cNvPr>
          <p:cNvSpPr txBox="1"/>
          <p:nvPr/>
        </p:nvSpPr>
        <p:spPr>
          <a:xfrm>
            <a:off x="10163175" y="23907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03D2A-3CF1-4E6A-977B-DE7DD9EF263F}"/>
              </a:ext>
            </a:extLst>
          </p:cNvPr>
          <p:cNvSpPr txBox="1"/>
          <p:nvPr/>
        </p:nvSpPr>
        <p:spPr>
          <a:xfrm>
            <a:off x="10163175" y="4695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E2D150-C1F7-4EB2-9E94-0EB8782F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90535-25FE-4887-B549-8EB65454CAF7}"/>
              </a:ext>
            </a:extLst>
          </p:cNvPr>
          <p:cNvSpPr txBox="1"/>
          <p:nvPr/>
        </p:nvSpPr>
        <p:spPr>
          <a:xfrm>
            <a:off x="2418134" y="2836985"/>
            <a:ext cx="73557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Representation Learning</a:t>
            </a:r>
          </a:p>
          <a:p>
            <a:pPr algn="ctr"/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4800" b="1" dirty="0">
                <a:solidFill>
                  <a:srgbClr val="002060"/>
                </a:solidFill>
                <a:latin typeface="+mn-ea"/>
              </a:rPr>
              <a:t>표상 학습</a:t>
            </a:r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)</a:t>
            </a:r>
            <a:endParaRPr lang="ko-KR" altLang="en-US" sz="48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42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79" y="1087038"/>
            <a:ext cx="5040700" cy="450226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FB0C3D9-5900-4D36-BE7E-923B6603723B}"/>
              </a:ext>
            </a:extLst>
          </p:cNvPr>
          <p:cNvSpPr/>
          <p:nvPr/>
        </p:nvSpPr>
        <p:spPr>
          <a:xfrm>
            <a:off x="8874034" y="2584269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F798AC5-F67F-4CC2-AB79-5BA4026D7078}"/>
              </a:ext>
            </a:extLst>
          </p:cNvPr>
          <p:cNvSpPr/>
          <p:nvPr/>
        </p:nvSpPr>
        <p:spPr>
          <a:xfrm>
            <a:off x="8874033" y="3746864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AC3C0-11EC-47B8-9935-FDACA8F86891}"/>
              </a:ext>
            </a:extLst>
          </p:cNvPr>
          <p:cNvSpPr txBox="1"/>
          <p:nvPr/>
        </p:nvSpPr>
        <p:spPr>
          <a:xfrm>
            <a:off x="9165771" y="2820488"/>
            <a:ext cx="265612" cy="3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98BC6-188D-489C-BBD8-8D96F90B3B9E}"/>
              </a:ext>
            </a:extLst>
          </p:cNvPr>
          <p:cNvSpPr txBox="1"/>
          <p:nvPr/>
        </p:nvSpPr>
        <p:spPr>
          <a:xfrm>
            <a:off x="9165771" y="3984563"/>
            <a:ext cx="54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E3FCB-F7D1-4E9A-ADE9-8402B8198F7A}"/>
              </a:ext>
            </a:extLst>
          </p:cNvPr>
          <p:cNvSpPr txBox="1"/>
          <p:nvPr/>
        </p:nvSpPr>
        <p:spPr>
          <a:xfrm>
            <a:off x="8251754" y="28234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993B0-7C8D-40A7-99F7-582D826D5FFE}"/>
              </a:ext>
            </a:extLst>
          </p:cNvPr>
          <p:cNvSpPr txBox="1"/>
          <p:nvPr/>
        </p:nvSpPr>
        <p:spPr>
          <a:xfrm>
            <a:off x="8251754" y="39163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A6B1B-6649-4729-8466-E443BE6FF939}"/>
              </a:ext>
            </a:extLst>
          </p:cNvPr>
          <p:cNvSpPr txBox="1"/>
          <p:nvPr/>
        </p:nvSpPr>
        <p:spPr>
          <a:xfrm>
            <a:off x="9083040" y="2177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9DC6D-70E9-497A-BA01-277C917911CD}"/>
              </a:ext>
            </a:extLst>
          </p:cNvPr>
          <p:cNvSpPr txBox="1"/>
          <p:nvPr/>
        </p:nvSpPr>
        <p:spPr>
          <a:xfrm>
            <a:off x="9945188" y="2546475"/>
            <a:ext cx="1550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0.4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epoch : 0.35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AEB63-848E-4FDB-9EBB-63F4A36E8F8E}"/>
              </a:ext>
            </a:extLst>
          </p:cNvPr>
          <p:cNvSpPr txBox="1"/>
          <p:nvPr/>
        </p:nvSpPr>
        <p:spPr>
          <a:xfrm>
            <a:off x="10850880" y="217714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03A4F-D780-4898-8B1F-F335C4B8547C}"/>
              </a:ext>
            </a:extLst>
          </p:cNvPr>
          <p:cNvSpPr txBox="1"/>
          <p:nvPr/>
        </p:nvSpPr>
        <p:spPr>
          <a:xfrm>
            <a:off x="10002795" y="3893053"/>
            <a:ext cx="155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0.8</a:t>
            </a:r>
          </a:p>
          <a:p>
            <a:r>
              <a:rPr lang="en-US" altLang="ko-KR" dirty="0"/>
              <a:t>2 epoch : 0.7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20301F-A590-4F39-8991-6FAB411B9F4C}"/>
              </a:ext>
            </a:extLst>
          </p:cNvPr>
          <p:cNvSpPr/>
          <p:nvPr/>
        </p:nvSpPr>
        <p:spPr>
          <a:xfrm>
            <a:off x="6975566" y="5251269"/>
            <a:ext cx="592183" cy="51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bias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F27925-DF41-4606-9FEE-918BC6E13E33}"/>
              </a:ext>
            </a:extLst>
          </p:cNvPr>
          <p:cNvCxnSpPr>
            <a:stCxn id="15" idx="0"/>
          </p:cNvCxnSpPr>
          <p:nvPr/>
        </p:nvCxnSpPr>
        <p:spPr>
          <a:xfrm flipV="1">
            <a:off x="7271658" y="4285721"/>
            <a:ext cx="200296" cy="96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F4BBB1-D338-4CBD-9B36-4AB977F4334E}"/>
              </a:ext>
            </a:extLst>
          </p:cNvPr>
          <p:cNvCxnSpPr>
            <a:stCxn id="15" idx="1"/>
          </p:cNvCxnSpPr>
          <p:nvPr/>
        </p:nvCxnSpPr>
        <p:spPr>
          <a:xfrm flipV="1">
            <a:off x="7062289" y="3192780"/>
            <a:ext cx="252911" cy="213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AD9613-54C0-434D-A372-EB11F2D597CB}"/>
              </a:ext>
            </a:extLst>
          </p:cNvPr>
          <p:cNvSpPr txBox="1"/>
          <p:nvPr/>
        </p:nvSpPr>
        <p:spPr>
          <a:xfrm>
            <a:off x="4728691" y="6082076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C2F03-0785-4EEE-9384-D50CD8B9C5B3}"/>
              </a:ext>
            </a:extLst>
          </p:cNvPr>
          <p:cNvSpPr txBox="1"/>
          <p:nvPr/>
        </p:nvSpPr>
        <p:spPr>
          <a:xfrm>
            <a:off x="6635931" y="2132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2FE26-CEF0-4C77-8E82-C063705E89F0}"/>
              </a:ext>
            </a:extLst>
          </p:cNvPr>
          <p:cNvSpPr txBox="1"/>
          <p:nvPr/>
        </p:nvSpPr>
        <p:spPr>
          <a:xfrm>
            <a:off x="6477236" y="29416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BE3E0-D435-4790-A1DA-FB99A21E8826}"/>
              </a:ext>
            </a:extLst>
          </p:cNvPr>
          <p:cNvSpPr txBox="1"/>
          <p:nvPr/>
        </p:nvSpPr>
        <p:spPr>
          <a:xfrm>
            <a:off x="6416821" y="36652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7C94F9-A428-40C8-95C9-976B7DC8B8E1}"/>
              </a:ext>
            </a:extLst>
          </p:cNvPr>
          <p:cNvSpPr txBox="1"/>
          <p:nvPr/>
        </p:nvSpPr>
        <p:spPr>
          <a:xfrm>
            <a:off x="6619845" y="4450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7D063-6410-4744-8CBD-3C932716712E}"/>
              </a:ext>
            </a:extLst>
          </p:cNvPr>
          <p:cNvSpPr txBox="1"/>
          <p:nvPr/>
        </p:nvSpPr>
        <p:spPr>
          <a:xfrm>
            <a:off x="8089683" y="246798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y01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EA2F75-5230-471A-8348-B0D72F3D9691}"/>
              </a:ext>
            </a:extLst>
          </p:cNvPr>
          <p:cNvSpPr/>
          <p:nvPr/>
        </p:nvSpPr>
        <p:spPr>
          <a:xfrm>
            <a:off x="4784151" y="5296650"/>
            <a:ext cx="484274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C54462-BCE7-4839-986D-5B48128C5DB6}"/>
              </a:ext>
            </a:extLst>
          </p:cNvPr>
          <p:cNvCxnSpPr/>
          <p:nvPr/>
        </p:nvCxnSpPr>
        <p:spPr>
          <a:xfrm flipV="1">
            <a:off x="5111931" y="2035572"/>
            <a:ext cx="260842" cy="321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737D07-6CFF-422E-8BCE-78B82D6B648D}"/>
              </a:ext>
            </a:extLst>
          </p:cNvPr>
          <p:cNvCxnSpPr/>
          <p:nvPr/>
        </p:nvCxnSpPr>
        <p:spPr>
          <a:xfrm flipV="1">
            <a:off x="5016136" y="3192780"/>
            <a:ext cx="443360" cy="202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9E5B80-6A05-40FD-B2F2-591973E536E7}"/>
              </a:ext>
            </a:extLst>
          </p:cNvPr>
          <p:cNvCxnSpPr/>
          <p:nvPr/>
        </p:nvCxnSpPr>
        <p:spPr>
          <a:xfrm flipV="1">
            <a:off x="5111931" y="4260078"/>
            <a:ext cx="318449" cy="99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BF1995-992A-4CF8-9C79-A8C840517BAA}"/>
              </a:ext>
            </a:extLst>
          </p:cNvPr>
          <p:cNvCxnSpPr>
            <a:stCxn id="28" idx="7"/>
          </p:cNvCxnSpPr>
          <p:nvPr/>
        </p:nvCxnSpPr>
        <p:spPr>
          <a:xfrm flipV="1">
            <a:off x="5197505" y="5178212"/>
            <a:ext cx="236073" cy="186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830" y="1460599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Confusion Matrix,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9BD5C8-9108-40AE-80DF-A21B3F14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A58F-65B2-4C16-892B-8375D6FCCFCE}"/>
              </a:ext>
            </a:extLst>
          </p:cNvPr>
          <p:cNvSpPr txBox="1"/>
          <p:nvPr/>
        </p:nvSpPr>
        <p:spPr>
          <a:xfrm>
            <a:off x="2751845" y="1248819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BAFC-A5DE-4C95-8683-B3DCC44D924A}"/>
              </a:ext>
            </a:extLst>
          </p:cNvPr>
          <p:cNvSpPr txBox="1"/>
          <p:nvPr/>
        </p:nvSpPr>
        <p:spPr>
          <a:xfrm>
            <a:off x="2422459" y="2116183"/>
            <a:ext cx="75055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(input=3, output=4,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* Conv2D  RNN  LSTM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1864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3AC358-7DDA-4792-9222-9AA06775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DE601-96AF-47F8-8471-E55959B1D93A}"/>
              </a:ext>
            </a:extLst>
          </p:cNvPr>
          <p:cNvSpPr txBox="1"/>
          <p:nvPr/>
        </p:nvSpPr>
        <p:spPr>
          <a:xfrm>
            <a:off x="1550126" y="2586446"/>
            <a:ext cx="15536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= 90 + 2.5* X</a:t>
            </a:r>
          </a:p>
          <a:p>
            <a:endParaRPr lang="en-US" altLang="ko-KR" dirty="0"/>
          </a:p>
          <a:p>
            <a:r>
              <a:rPr lang="en-US" altLang="ko-KR" dirty="0"/>
              <a:t>X: sugars -&gt; 5g</a:t>
            </a:r>
          </a:p>
          <a:p>
            <a:endParaRPr lang="en-US" altLang="ko-KR" dirty="0"/>
          </a:p>
          <a:p>
            <a:r>
              <a:rPr lang="en-US" altLang="ko-KR" dirty="0"/>
              <a:t>Y = 90 + 2.5*5</a:t>
            </a:r>
          </a:p>
          <a:p>
            <a:r>
              <a:rPr lang="en-US" altLang="ko-KR" dirty="0"/>
              <a:t>102.5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88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https://github.com/JSJeong-me/KOSA-Big-Data_Vision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C0F3B-9D42-4A1E-8EC1-B7815098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F8262-F061-4D99-8C70-2D08A9A58677}"/>
              </a:ext>
            </a:extLst>
          </p:cNvPr>
          <p:cNvSpPr/>
          <p:nvPr/>
        </p:nvSpPr>
        <p:spPr>
          <a:xfrm>
            <a:off x="421241" y="2727789"/>
            <a:ext cx="11281024" cy="701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E5ACDA-5702-45FC-8E6E-6A76579778D9}"/>
              </a:ext>
            </a:extLst>
          </p:cNvPr>
          <p:cNvCxnSpPr/>
          <p:nvPr/>
        </p:nvCxnSpPr>
        <p:spPr>
          <a:xfrm>
            <a:off x="10181690" y="272778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91D68F-EB37-4081-A7B5-2F187F71A691}"/>
              </a:ext>
            </a:extLst>
          </p:cNvPr>
          <p:cNvCxnSpPr/>
          <p:nvPr/>
        </p:nvCxnSpPr>
        <p:spPr>
          <a:xfrm>
            <a:off x="8638856" y="273635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F4AF1C-01C5-4712-A532-166EBA22AED7}"/>
              </a:ext>
            </a:extLst>
          </p:cNvPr>
          <p:cNvCxnSpPr/>
          <p:nvPr/>
        </p:nvCxnSpPr>
        <p:spPr>
          <a:xfrm>
            <a:off x="7126850" y="273464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483A-A593-44D8-9D95-EE8A3E3D31AA}"/>
              </a:ext>
            </a:extLst>
          </p:cNvPr>
          <p:cNvCxnSpPr/>
          <p:nvPr/>
        </p:nvCxnSpPr>
        <p:spPr>
          <a:xfrm>
            <a:off x="5429902" y="2712385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FE7311-6ECC-4C8A-A1DA-57BD99227B59}"/>
              </a:ext>
            </a:extLst>
          </p:cNvPr>
          <p:cNvCxnSpPr/>
          <p:nvPr/>
        </p:nvCxnSpPr>
        <p:spPr>
          <a:xfrm>
            <a:off x="3815154" y="272094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3B3288-925F-4A4D-A75C-C7F347A58E3C}"/>
              </a:ext>
            </a:extLst>
          </p:cNvPr>
          <p:cNvCxnSpPr/>
          <p:nvPr/>
        </p:nvCxnSpPr>
        <p:spPr>
          <a:xfrm>
            <a:off x="2200398" y="271923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7405FA-5C9F-4B0B-8015-EB86A1D8B1AA}"/>
              </a:ext>
            </a:extLst>
          </p:cNvPr>
          <p:cNvSpPr txBox="1"/>
          <p:nvPr/>
        </p:nvSpPr>
        <p:spPr>
          <a:xfrm>
            <a:off x="10479287" y="2862935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2021-4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A352D-FBC0-4D48-917E-284E926FA4F3}"/>
              </a:ext>
            </a:extLst>
          </p:cNvPr>
          <p:cNvSpPr txBox="1"/>
          <p:nvPr/>
        </p:nvSpPr>
        <p:spPr>
          <a:xfrm>
            <a:off x="8977930" y="288404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2021-3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E574D-244A-4844-9151-1E80ED42C5E5}"/>
              </a:ext>
            </a:extLst>
          </p:cNvPr>
          <p:cNvSpPr txBox="1"/>
          <p:nvPr/>
        </p:nvSpPr>
        <p:spPr>
          <a:xfrm>
            <a:off x="7426639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2021-2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1583D-A6DA-4AAC-990B-1D4C849F890F}"/>
              </a:ext>
            </a:extLst>
          </p:cNvPr>
          <p:cNvSpPr txBox="1"/>
          <p:nvPr/>
        </p:nvSpPr>
        <p:spPr>
          <a:xfrm>
            <a:off x="5863261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2021-1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88096-8CBC-4924-A78C-0A70B4E4CE7D}"/>
              </a:ext>
            </a:extLst>
          </p:cNvPr>
          <p:cNvSpPr txBox="1"/>
          <p:nvPr/>
        </p:nvSpPr>
        <p:spPr>
          <a:xfrm>
            <a:off x="4166314" y="2878339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2020-4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843C7-19A1-4BDE-AFC4-2FF66C64B0BF}"/>
              </a:ext>
            </a:extLst>
          </p:cNvPr>
          <p:cNvSpPr txBox="1"/>
          <p:nvPr/>
        </p:nvSpPr>
        <p:spPr>
          <a:xfrm>
            <a:off x="877991" y="286308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2020-2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46A29-3F3A-4F82-824B-850D988550C0}"/>
              </a:ext>
            </a:extLst>
          </p:cNvPr>
          <p:cNvSpPr txBox="1"/>
          <p:nvPr/>
        </p:nvSpPr>
        <p:spPr>
          <a:xfrm>
            <a:off x="2508755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2020-3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9605-4CBB-44A6-80F3-6847EABB9CE6}"/>
              </a:ext>
            </a:extLst>
          </p:cNvPr>
          <p:cNvSpPr txBox="1"/>
          <p:nvPr/>
        </p:nvSpPr>
        <p:spPr>
          <a:xfrm>
            <a:off x="4782734" y="4202667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Train Data Set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AE9BC6-E025-4290-BBCA-AF1BD3B59CBC}"/>
              </a:ext>
            </a:extLst>
          </p:cNvPr>
          <p:cNvCxnSpPr/>
          <p:nvPr/>
        </p:nvCxnSpPr>
        <p:spPr>
          <a:xfrm>
            <a:off x="10181690" y="3442707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FE1C3A-7792-43DA-81C8-DC4595240758}"/>
              </a:ext>
            </a:extLst>
          </p:cNvPr>
          <p:cNvCxnSpPr/>
          <p:nvPr/>
        </p:nvCxnSpPr>
        <p:spPr>
          <a:xfrm>
            <a:off x="421241" y="341359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C85910-D94E-4809-A96F-79900340E4A1}"/>
              </a:ext>
            </a:extLst>
          </p:cNvPr>
          <p:cNvCxnSpPr>
            <a:stCxn id="18" idx="3"/>
          </p:cNvCxnSpPr>
          <p:nvPr/>
        </p:nvCxnSpPr>
        <p:spPr>
          <a:xfrm>
            <a:off x="6264678" y="4387333"/>
            <a:ext cx="38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6A8A14-CBF4-45B8-B0B3-374D8F90E9AC}"/>
              </a:ext>
            </a:extLst>
          </p:cNvPr>
          <p:cNvCxnSpPr>
            <a:stCxn id="18" idx="1"/>
          </p:cNvCxnSpPr>
          <p:nvPr/>
        </p:nvCxnSpPr>
        <p:spPr>
          <a:xfrm flipH="1">
            <a:off x="366444" y="4387333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97D35F-6DAA-4553-87C4-953F63256BBA}"/>
              </a:ext>
            </a:extLst>
          </p:cNvPr>
          <p:cNvCxnSpPr/>
          <p:nvPr/>
        </p:nvCxnSpPr>
        <p:spPr>
          <a:xfrm>
            <a:off x="11680004" y="344270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816812-F948-44CC-8618-ECE77C3C71AB}"/>
              </a:ext>
            </a:extLst>
          </p:cNvPr>
          <p:cNvCxnSpPr/>
          <p:nvPr/>
        </p:nvCxnSpPr>
        <p:spPr>
          <a:xfrm>
            <a:off x="8638856" y="3442706"/>
            <a:ext cx="0" cy="61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441D3-1833-4551-9EF3-E4F47E8A9667}"/>
              </a:ext>
            </a:extLst>
          </p:cNvPr>
          <p:cNvSpPr txBox="1"/>
          <p:nvPr/>
        </p:nvSpPr>
        <p:spPr>
          <a:xfrm>
            <a:off x="4845069" y="3657671"/>
            <a:ext cx="1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Data Set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4E7CB90-3E5C-4826-B3DB-6F12E8902D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327013" y="3842337"/>
            <a:ext cx="2304305" cy="2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25EAA7-E842-4BE4-B1DE-8D1EA02C63EB}"/>
              </a:ext>
            </a:extLst>
          </p:cNvPr>
          <p:cNvCxnSpPr>
            <a:stCxn id="33" idx="1"/>
          </p:cNvCxnSpPr>
          <p:nvPr/>
        </p:nvCxnSpPr>
        <p:spPr>
          <a:xfrm flipH="1">
            <a:off x="428779" y="3842337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7B5691B-282A-4A02-90FE-CB933C92BC20}"/>
              </a:ext>
            </a:extLst>
          </p:cNvPr>
          <p:cNvSpPr txBox="1"/>
          <p:nvPr/>
        </p:nvSpPr>
        <p:spPr>
          <a:xfrm>
            <a:off x="4636227" y="445751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2021-09-30 </a:t>
            </a:r>
            <a:r>
              <a:rPr lang="ko-KR" altLang="en-US" dirty="0">
                <a:solidFill>
                  <a:srgbClr val="C00000"/>
                </a:solidFill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F5607D-7EA7-4B1A-8683-A4D3F94EC4A4}"/>
              </a:ext>
            </a:extLst>
          </p:cNvPr>
          <p:cNvSpPr txBox="1"/>
          <p:nvPr/>
        </p:nvSpPr>
        <p:spPr>
          <a:xfrm>
            <a:off x="4778022" y="389362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2021-06-30 </a:t>
            </a:r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F8F279-0053-4AFB-8610-D00909E0DAA5}"/>
              </a:ext>
            </a:extLst>
          </p:cNvPr>
          <p:cNvSpPr txBox="1"/>
          <p:nvPr/>
        </p:nvSpPr>
        <p:spPr>
          <a:xfrm>
            <a:off x="10607682" y="4223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A57354-76AA-4051-AFC3-1C665822665A}"/>
              </a:ext>
            </a:extLst>
          </p:cNvPr>
          <p:cNvSpPr txBox="1"/>
          <p:nvPr/>
        </p:nvSpPr>
        <p:spPr>
          <a:xfrm>
            <a:off x="8683377" y="3762286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7, 8, 9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ko-KR" altLang="en-US" dirty="0"/>
              <a:t>조기상환</a:t>
            </a:r>
            <a:endParaRPr lang="en-US" altLang="ko-KR" dirty="0"/>
          </a:p>
          <a:p>
            <a:r>
              <a:rPr lang="ko-KR" altLang="en-US" dirty="0"/>
              <a:t>대출을 예측</a:t>
            </a:r>
          </a:p>
        </p:txBody>
      </p:sp>
    </p:spTree>
    <p:extLst>
      <p:ext uri="{BB962C8B-B14F-4D97-AF65-F5344CB8AC3E}">
        <p14:creationId xmlns:p14="http://schemas.microsoft.com/office/powerpoint/2010/main" val="3225927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08B462-327F-47FE-8F6E-51FA4DEB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51AD02-027A-4157-8D6D-9EA65A93778A}"/>
              </a:ext>
            </a:extLst>
          </p:cNvPr>
          <p:cNvCxnSpPr/>
          <p:nvPr/>
        </p:nvCxnSpPr>
        <p:spPr>
          <a:xfrm>
            <a:off x="2104008" y="5042517"/>
            <a:ext cx="817633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1DA455-94A9-4CF8-9102-DD8A9F125382}"/>
              </a:ext>
            </a:extLst>
          </p:cNvPr>
          <p:cNvCxnSpPr>
            <a:cxnSpLocks/>
          </p:cNvCxnSpPr>
          <p:nvPr/>
        </p:nvCxnSpPr>
        <p:spPr>
          <a:xfrm>
            <a:off x="2914254" y="1784303"/>
            <a:ext cx="1" cy="333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6E35E8-7F15-4536-80DD-A51F2375F682}"/>
              </a:ext>
            </a:extLst>
          </p:cNvPr>
          <p:cNvCxnSpPr/>
          <p:nvPr/>
        </p:nvCxnSpPr>
        <p:spPr>
          <a:xfrm>
            <a:off x="4989250" y="2130641"/>
            <a:ext cx="0" cy="2911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82DA39-C222-4CC2-83FC-816379BAE436}"/>
              </a:ext>
            </a:extLst>
          </p:cNvPr>
          <p:cNvCxnSpPr/>
          <p:nvPr/>
        </p:nvCxnSpPr>
        <p:spPr>
          <a:xfrm>
            <a:off x="7277100" y="4752975"/>
            <a:ext cx="0" cy="28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7771E1-8B49-4F6B-8514-7A44EED76B44}"/>
              </a:ext>
            </a:extLst>
          </p:cNvPr>
          <p:cNvSpPr txBox="1"/>
          <p:nvPr/>
        </p:nvSpPr>
        <p:spPr>
          <a:xfrm>
            <a:off x="2492049" y="45683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6FEF-DCBB-4B2A-9D5B-59E07C2BC430}"/>
              </a:ext>
            </a:extLst>
          </p:cNvPr>
          <p:cNvSpPr txBox="1"/>
          <p:nvPr/>
        </p:nvSpPr>
        <p:spPr>
          <a:xfrm>
            <a:off x="2182760" y="1945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8EBA1-48D6-465F-AF95-98AF03D8EF3C}"/>
              </a:ext>
            </a:extLst>
          </p:cNvPr>
          <p:cNvSpPr txBox="1"/>
          <p:nvPr/>
        </p:nvSpPr>
        <p:spPr>
          <a:xfrm>
            <a:off x="4769306" y="1478281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45E6D-6964-4664-A6FB-89CD4DE5B3ED}"/>
              </a:ext>
            </a:extLst>
          </p:cNvPr>
          <p:cNvSpPr txBox="1"/>
          <p:nvPr/>
        </p:nvSpPr>
        <p:spPr>
          <a:xfrm>
            <a:off x="7064246" y="4238872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E413F-D82E-4EB1-B153-7B8433FFD1B5}"/>
              </a:ext>
            </a:extLst>
          </p:cNvPr>
          <p:cNvSpPr txBox="1"/>
          <p:nvPr/>
        </p:nvSpPr>
        <p:spPr>
          <a:xfrm>
            <a:off x="2910753" y="5743575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산술평균</a:t>
            </a:r>
            <a:r>
              <a:rPr lang="en-US" altLang="ko-KR" dirty="0"/>
              <a:t>:  505  ~  x0</a:t>
            </a:r>
            <a:r>
              <a:rPr lang="ko-KR" altLang="en-US" dirty="0"/>
              <a:t> 평균과 거의 같다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528E28-5A4E-424A-A78C-98AE652D6DCB}"/>
              </a:ext>
            </a:extLst>
          </p:cNvPr>
          <p:cNvCxnSpPr/>
          <p:nvPr/>
        </p:nvCxnSpPr>
        <p:spPr>
          <a:xfrm>
            <a:off x="5004028" y="2137155"/>
            <a:ext cx="2294940" cy="2668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7EFA6D-890A-421E-83C6-AA323ECB90C8}"/>
              </a:ext>
            </a:extLst>
          </p:cNvPr>
          <p:cNvCxnSpPr/>
          <p:nvPr/>
        </p:nvCxnSpPr>
        <p:spPr>
          <a:xfrm>
            <a:off x="6096000" y="3429000"/>
            <a:ext cx="0" cy="167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89EEE1-3FF2-4A95-98EF-630663CE0849}"/>
              </a:ext>
            </a:extLst>
          </p:cNvPr>
          <p:cNvCxnSpPr/>
          <p:nvPr/>
        </p:nvCxnSpPr>
        <p:spPr>
          <a:xfrm>
            <a:off x="6856064" y="4423538"/>
            <a:ext cx="0" cy="61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523E8E-B6B8-4C6D-9A08-CD7229B375C8}"/>
              </a:ext>
            </a:extLst>
          </p:cNvPr>
          <p:cNvSpPr/>
          <p:nvPr/>
        </p:nvSpPr>
        <p:spPr>
          <a:xfrm>
            <a:off x="6192175" y="4568309"/>
            <a:ext cx="399123" cy="23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C53DF-9121-45CE-BADB-08A38320A3F9}"/>
              </a:ext>
            </a:extLst>
          </p:cNvPr>
          <p:cNvSpPr txBox="1"/>
          <p:nvPr/>
        </p:nvSpPr>
        <p:spPr>
          <a:xfrm>
            <a:off x="6151498" y="1530719"/>
            <a:ext cx="530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F1-score =    2*</a:t>
            </a:r>
            <a:r>
              <a:rPr lang="en-US" altLang="ko-KR" dirty="0" err="1"/>
              <a:t>Reacll</a:t>
            </a:r>
            <a:r>
              <a:rPr lang="en-US" altLang="ko-KR" dirty="0"/>
              <a:t>*</a:t>
            </a:r>
            <a:r>
              <a:rPr lang="en-US" altLang="ko-KR" dirty="0" err="1"/>
              <a:t>Recision</a:t>
            </a:r>
            <a:r>
              <a:rPr lang="en-US" altLang="ko-KR" dirty="0"/>
              <a:t>/(</a:t>
            </a:r>
            <a:r>
              <a:rPr lang="en-US" altLang="ko-KR" dirty="0" err="1"/>
              <a:t>Recall+Precision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94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02386-A444-453E-BBB0-88AB06FC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E593E-0065-423A-BED1-D8BBF82D1FBD}"/>
              </a:ext>
            </a:extLst>
          </p:cNvPr>
          <p:cNvSpPr txBox="1"/>
          <p:nvPr/>
        </p:nvSpPr>
        <p:spPr>
          <a:xfrm>
            <a:off x="3668697" y="3244334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https://url.kr/cx1z8q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8815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751" t="24444" r="3229" b="28148"/>
          <a:stretch/>
        </p:blipFill>
        <p:spPr>
          <a:xfrm>
            <a:off x="1714500" y="756004"/>
            <a:ext cx="8553450" cy="53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022" t="25000" r="833" b="32222"/>
          <a:stretch/>
        </p:blipFill>
        <p:spPr>
          <a:xfrm>
            <a:off x="1314450" y="981075"/>
            <a:ext cx="982740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09194" y="2680138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Big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916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4" y="2091612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2B3B0-1164-4EE1-8CD3-8D7E585427BD}"/>
              </a:ext>
            </a:extLst>
          </p:cNvPr>
          <p:cNvSpPr/>
          <p:nvPr/>
        </p:nvSpPr>
        <p:spPr>
          <a:xfrm>
            <a:off x="1428108" y="5661061"/>
            <a:ext cx="8301519" cy="510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C3368-8F6B-4AAD-B432-FDA3D2C38F78}"/>
              </a:ext>
            </a:extLst>
          </p:cNvPr>
          <p:cNvSpPr txBox="1"/>
          <p:nvPr/>
        </p:nvSpPr>
        <p:spPr>
          <a:xfrm>
            <a:off x="909778" y="5140343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2020.03.01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EB17C-B5D8-4C5F-804E-C7E09AE679CF}"/>
              </a:ext>
            </a:extLst>
          </p:cNvPr>
          <p:cNvSpPr txBox="1"/>
          <p:nvPr/>
        </p:nvSpPr>
        <p:spPr>
          <a:xfrm>
            <a:off x="8901360" y="5199207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2020.08.31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F9EC-A441-4C02-83AE-D025DAEBA83F}"/>
              </a:ext>
            </a:extLst>
          </p:cNvPr>
          <p:cNvSpPr txBox="1"/>
          <p:nvPr/>
        </p:nvSpPr>
        <p:spPr>
          <a:xfrm>
            <a:off x="7831135" y="6302144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2020.08.24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5B2CA-6B1A-4ABC-9745-53CB3CE6DBD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55033" y="6171308"/>
            <a:ext cx="10274" cy="130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46030D-7FB4-4DB6-B074-637BC275BAEA}"/>
              </a:ext>
            </a:extLst>
          </p:cNvPr>
          <p:cNvSpPr txBox="1"/>
          <p:nvPr/>
        </p:nvSpPr>
        <p:spPr>
          <a:xfrm>
            <a:off x="4096923" y="5772301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1D06A-D63F-428C-B5B3-802493A87724}"/>
              </a:ext>
            </a:extLst>
          </p:cNvPr>
          <p:cNvSpPr txBox="1"/>
          <p:nvPr/>
        </p:nvSpPr>
        <p:spPr>
          <a:xfrm>
            <a:off x="8580634" y="5737603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0D0533-9040-4B33-BC43-3C697C1F930F}"/>
              </a:ext>
            </a:extLst>
          </p:cNvPr>
          <p:cNvCxnSpPr/>
          <p:nvPr/>
        </p:nvCxnSpPr>
        <p:spPr>
          <a:xfrm>
            <a:off x="8455033" y="5661061"/>
            <a:ext cx="0" cy="5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FCD6D2-D437-469D-8AF6-351A368501C2}"/>
              </a:ext>
            </a:extLst>
          </p:cNvPr>
          <p:cNvCxnSpPr>
            <a:cxnSpLocks/>
          </p:cNvCxnSpPr>
          <p:nvPr/>
        </p:nvCxnSpPr>
        <p:spPr>
          <a:xfrm>
            <a:off x="4012707" y="2452457"/>
            <a:ext cx="0" cy="236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C49707-64AD-489A-9FCA-D0EF71A9F26C}"/>
              </a:ext>
            </a:extLst>
          </p:cNvPr>
          <p:cNvCxnSpPr>
            <a:cxnSpLocks/>
          </p:cNvCxnSpPr>
          <p:nvPr/>
        </p:nvCxnSpPr>
        <p:spPr>
          <a:xfrm>
            <a:off x="5353235" y="2237173"/>
            <a:ext cx="0" cy="834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490B2-A1F9-4FC7-9CD1-3FD903F66645}"/>
              </a:ext>
            </a:extLst>
          </p:cNvPr>
          <p:cNvCxnSpPr/>
          <p:nvPr/>
        </p:nvCxnSpPr>
        <p:spPr>
          <a:xfrm>
            <a:off x="6658252" y="2334827"/>
            <a:ext cx="0" cy="163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0DDE66-B867-4159-A056-886C27EE0B8C}"/>
              </a:ext>
            </a:extLst>
          </p:cNvPr>
          <p:cNvCxnSpPr/>
          <p:nvPr/>
        </p:nvCxnSpPr>
        <p:spPr>
          <a:xfrm flipV="1">
            <a:off x="4678532" y="2334827"/>
            <a:ext cx="0" cy="147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2FD278-04C4-498C-B7A9-A7C623A3D8CB}"/>
              </a:ext>
            </a:extLst>
          </p:cNvPr>
          <p:cNvCxnSpPr/>
          <p:nvPr/>
        </p:nvCxnSpPr>
        <p:spPr>
          <a:xfrm>
            <a:off x="5965794" y="2334827"/>
            <a:ext cx="0" cy="39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A67F874-A7A7-4858-A027-5888177653D5}"/>
              </a:ext>
            </a:extLst>
          </p:cNvPr>
          <p:cNvCxnSpPr/>
          <p:nvPr/>
        </p:nvCxnSpPr>
        <p:spPr>
          <a:xfrm>
            <a:off x="7261934" y="2452457"/>
            <a:ext cx="0" cy="142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24D2A5-B50E-4623-A7DA-296815E8D7CD}"/>
              </a:ext>
            </a:extLst>
          </p:cNvPr>
          <p:cNvCxnSpPr/>
          <p:nvPr/>
        </p:nvCxnSpPr>
        <p:spPr>
          <a:xfrm>
            <a:off x="7918882" y="2452457"/>
            <a:ext cx="0" cy="210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B9A2CF-AE4F-4660-BFCB-36E9ABE43550}"/>
              </a:ext>
            </a:extLst>
          </p:cNvPr>
          <p:cNvSpPr txBox="1"/>
          <p:nvPr/>
        </p:nvSpPr>
        <p:spPr>
          <a:xfrm>
            <a:off x="701336" y="2024109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MAE: L1 loss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5BF839-3302-4D36-8036-D31F1F13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7720C-EA66-40F3-81D8-E6E145FA038D}"/>
              </a:ext>
            </a:extLst>
          </p:cNvPr>
          <p:cNvSpPr txBox="1"/>
          <p:nvPr/>
        </p:nvSpPr>
        <p:spPr>
          <a:xfrm>
            <a:off x="4749554" y="816746"/>
            <a:ext cx="21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연구모형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3A5E-F21D-4639-A189-B811BC28A2C4}"/>
              </a:ext>
            </a:extLst>
          </p:cNvPr>
          <p:cNvSpPr/>
          <p:nvPr/>
        </p:nvSpPr>
        <p:spPr>
          <a:xfrm>
            <a:off x="1401192" y="2122983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E8DAB-667B-449C-A6EA-EF0DF327841E}"/>
              </a:ext>
            </a:extLst>
          </p:cNvPr>
          <p:cNvSpPr/>
          <p:nvPr/>
        </p:nvSpPr>
        <p:spPr>
          <a:xfrm>
            <a:off x="1473693" y="583256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V5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4CEBD2-5642-4D9A-A5E5-F8B77CEFECF6}"/>
              </a:ext>
            </a:extLst>
          </p:cNvPr>
          <p:cNvSpPr/>
          <p:nvPr/>
        </p:nvSpPr>
        <p:spPr>
          <a:xfrm>
            <a:off x="1401192" y="305761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8E1C56-E780-437C-AF4E-A18FACF1AC5C}"/>
              </a:ext>
            </a:extLst>
          </p:cNvPr>
          <p:cNvSpPr/>
          <p:nvPr/>
        </p:nvSpPr>
        <p:spPr>
          <a:xfrm>
            <a:off x="1473693" y="404871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FA2AE0-C71E-465C-BD00-244BE49FFFA2}"/>
              </a:ext>
            </a:extLst>
          </p:cNvPr>
          <p:cNvSpPr/>
          <p:nvPr/>
        </p:nvSpPr>
        <p:spPr>
          <a:xfrm>
            <a:off x="1473693" y="4877300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V4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EA823-EA15-42A4-AD88-C937ADABF7A5}"/>
              </a:ext>
            </a:extLst>
          </p:cNvPr>
          <p:cNvSpPr txBox="1"/>
          <p:nvPr/>
        </p:nvSpPr>
        <p:spPr>
          <a:xfrm>
            <a:off x="7574274" y="4151323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(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우선입지대상행정동선정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23A46-810B-489D-B003-38EB7A93CCC4}"/>
              </a:ext>
            </a:extLst>
          </p:cNvPr>
          <p:cNvSpPr txBox="1"/>
          <p:nvPr/>
        </p:nvSpPr>
        <p:spPr>
          <a:xfrm>
            <a:off x="7914757" y="3781991"/>
            <a:ext cx="227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우선입지위치선정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B6D5D4-1EFB-4670-BB90-6DEF2AB5E14C}"/>
              </a:ext>
            </a:extLst>
          </p:cNvPr>
          <p:cNvSpPr/>
          <p:nvPr/>
        </p:nvSpPr>
        <p:spPr>
          <a:xfrm>
            <a:off x="7116097" y="3143370"/>
            <a:ext cx="3331675" cy="1810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A4D8F9-B7AA-4BA4-B276-D6BB9B79EBEA}"/>
              </a:ext>
            </a:extLst>
          </p:cNvPr>
          <p:cNvCxnSpPr>
            <a:stCxn id="4" idx="3"/>
            <a:endCxn id="15" idx="1"/>
          </p:cNvCxnSpPr>
          <p:nvPr/>
        </p:nvCxnSpPr>
        <p:spPr>
          <a:xfrm>
            <a:off x="3975716" y="2384875"/>
            <a:ext cx="3140381" cy="166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6FDCB6-531A-4CCB-B2D3-66123798C1B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3975716" y="3319509"/>
            <a:ext cx="3140381" cy="72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FEB208-1B5D-4993-8698-3A3CE0E53127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4048217" y="4048717"/>
            <a:ext cx="3067880" cy="261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6D7D68-6AA2-4214-9D06-CEC3D2DA82F4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4048217" y="4048717"/>
            <a:ext cx="3067880" cy="109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FCDB25-0F66-4978-97CA-0AC34AE9C7C6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4048217" y="4048717"/>
            <a:ext cx="3067880" cy="204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8DFD30-FAAA-4B5B-873B-6CC3E2CE4685}"/>
              </a:ext>
            </a:extLst>
          </p:cNvPr>
          <p:cNvSpPr txBox="1"/>
          <p:nvPr/>
        </p:nvSpPr>
        <p:spPr>
          <a:xfrm>
            <a:off x="8291744" y="2512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목표변수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B0900D-13AA-4187-97A8-96F50C6A8212}"/>
              </a:ext>
            </a:extLst>
          </p:cNvPr>
          <p:cNvSpPr txBox="1"/>
          <p:nvPr/>
        </p:nvSpPr>
        <p:spPr>
          <a:xfrm>
            <a:off x="1602259" y="139238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입력변수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1B06C-503E-4A8E-A5E0-93588B82B7C8}"/>
              </a:ext>
            </a:extLst>
          </p:cNvPr>
          <p:cNvSpPr txBox="1"/>
          <p:nvPr/>
        </p:nvSpPr>
        <p:spPr>
          <a:xfrm>
            <a:off x="8291744" y="5401083"/>
            <a:ext cx="12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default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320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CC230-8EC5-4300-B05A-89E04D06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D9A4E-7A20-443C-9AD6-96918447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8" y="0"/>
            <a:ext cx="8097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6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36BB28-7A11-47E0-AC05-8B6F6B9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6C51-84D1-4A0D-A3B4-72E4269A2F4D}"/>
              </a:ext>
            </a:extLst>
          </p:cNvPr>
          <p:cNvSpPr txBox="1"/>
          <p:nvPr/>
        </p:nvSpPr>
        <p:spPr>
          <a:xfrm>
            <a:off x="1514475" y="2413337"/>
            <a:ext cx="2084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인구성장률</a:t>
            </a:r>
            <a:endParaRPr lang="en-US" altLang="ko-KR" dirty="0"/>
          </a:p>
          <a:p>
            <a:r>
              <a:rPr lang="ko-KR" altLang="en-US" dirty="0"/>
              <a:t>전입</a:t>
            </a:r>
            <a:r>
              <a:rPr lang="en-US" altLang="ko-KR" dirty="0"/>
              <a:t>/</a:t>
            </a:r>
            <a:r>
              <a:rPr lang="ko-KR" altLang="en-US" dirty="0" err="1"/>
              <a:t>전출인구수</a:t>
            </a:r>
            <a:endParaRPr lang="en-US" altLang="ko-KR" dirty="0"/>
          </a:p>
          <a:p>
            <a:r>
              <a:rPr lang="ko-KR" altLang="en-US" dirty="0" err="1"/>
              <a:t>주민등록인구수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따릉이</a:t>
            </a:r>
            <a:r>
              <a:rPr lang="ko-KR" altLang="en-US" dirty="0"/>
              <a:t> 이용건수</a:t>
            </a:r>
            <a:endParaRPr lang="en-US" altLang="ko-KR" dirty="0"/>
          </a:p>
          <a:p>
            <a:r>
              <a:rPr lang="ko-KR" altLang="en-US" dirty="0"/>
              <a:t>자동차 등록건수</a:t>
            </a:r>
            <a:endParaRPr lang="en-US" altLang="ko-KR" dirty="0"/>
          </a:p>
          <a:p>
            <a:r>
              <a:rPr lang="ko-KR" altLang="en-US" dirty="0"/>
              <a:t>지하철 </a:t>
            </a:r>
            <a:r>
              <a:rPr lang="ko-KR" altLang="en-US" dirty="0" err="1"/>
              <a:t>승하차인원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D12F9-472C-409F-8419-4CFB66E4F508}"/>
              </a:ext>
            </a:extLst>
          </p:cNvPr>
          <p:cNvSpPr txBox="1"/>
          <p:nvPr/>
        </p:nvSpPr>
        <p:spPr>
          <a:xfrm>
            <a:off x="6096000" y="30882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유동인구수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856C74C-CEE2-4273-A2D4-374745959B51}"/>
              </a:ext>
            </a:extLst>
          </p:cNvPr>
          <p:cNvCxnSpPr/>
          <p:nvPr/>
        </p:nvCxnSpPr>
        <p:spPr>
          <a:xfrm>
            <a:off x="3924300" y="3267075"/>
            <a:ext cx="2038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6354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9327</TotalTime>
  <Words>3870</Words>
  <Application>Microsoft Office PowerPoint</Application>
  <PresentationFormat>와이드스크린</PresentationFormat>
  <Paragraphs>645</Paragraphs>
  <Slides>119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1" baseType="lpstr">
      <vt:lpstr>NanumSquare_ac</vt:lpstr>
      <vt:lpstr>맑은 고딕</vt:lpstr>
      <vt:lpstr>함초롬바탕</vt:lpstr>
      <vt:lpstr>휴먼명조</vt:lpstr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PowerPoint 프레젠테이션</vt:lpstr>
      <vt:lpstr>머신러닝 vs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Machine Learning vs Deep Learning</vt:lpstr>
      <vt:lpstr>PowerPoint 프레젠테이션</vt:lpstr>
      <vt:lpstr>딥러닝 레이어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COM</cp:lastModifiedBy>
  <cp:revision>794</cp:revision>
  <cp:lastPrinted>2017-11-17T18:47:44Z</cp:lastPrinted>
  <dcterms:created xsi:type="dcterms:W3CDTF">2017-02-28T23:32:22Z</dcterms:created>
  <dcterms:modified xsi:type="dcterms:W3CDTF">2021-09-29T23:58:23Z</dcterms:modified>
</cp:coreProperties>
</file>